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4" r:id="rId2"/>
    <p:sldId id="263" r:id="rId3"/>
    <p:sldId id="257" r:id="rId4"/>
    <p:sldId id="258" r:id="rId5"/>
    <p:sldId id="259" r:id="rId6"/>
    <p:sldId id="275" r:id="rId7"/>
    <p:sldId id="276" r:id="rId8"/>
    <p:sldId id="277" r:id="rId9"/>
    <p:sldId id="278" r:id="rId10"/>
    <p:sldId id="279" r:id="rId11"/>
    <p:sldId id="280" r:id="rId12"/>
    <p:sldId id="281" r:id="rId13"/>
    <p:sldId id="285" r:id="rId14"/>
    <p:sldId id="272"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696327-A3F8-481B-9B1E-E6B8DF906C83}" type="datetimeFigureOut">
              <a:rPr lang="es-MX" smtClean="0"/>
              <a:t>19/08/2016</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D41F2F-B983-4EFB-B687-B1BFF2ED3CE6}" type="slidenum">
              <a:rPr lang="es-MX" smtClean="0"/>
              <a:t>‹Nº›</a:t>
            </a:fld>
            <a:endParaRPr lang="es-MX"/>
          </a:p>
        </p:txBody>
      </p:sp>
    </p:spTree>
    <p:extLst>
      <p:ext uri="{BB962C8B-B14F-4D97-AF65-F5344CB8AC3E}">
        <p14:creationId xmlns:p14="http://schemas.microsoft.com/office/powerpoint/2010/main" val="3049117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6D41F2F-B983-4EFB-B687-B1BFF2ED3CE6}" type="slidenum">
              <a:rPr lang="es-MX" smtClean="0"/>
              <a:t>11</a:t>
            </a:fld>
            <a:endParaRPr lang="es-MX"/>
          </a:p>
        </p:txBody>
      </p:sp>
    </p:spTree>
    <p:extLst>
      <p:ext uri="{BB962C8B-B14F-4D97-AF65-F5344CB8AC3E}">
        <p14:creationId xmlns:p14="http://schemas.microsoft.com/office/powerpoint/2010/main" val="205608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19/08/2016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19/08/2016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2877711"/>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a:solidFill>
                  <a:prstClr val="black"/>
                </a:solidFill>
                <a:latin typeface="Arial" pitchFamily="34" charset="0"/>
                <a:cs typeface="Arial" pitchFamily="34" charset="0"/>
              </a:rPr>
              <a:t>Tema</a:t>
            </a:r>
            <a:r>
              <a:rPr lang="es-ES" sz="2800" b="1" dirty="0" smtClean="0">
                <a:solidFill>
                  <a:prstClr val="black"/>
                </a:solidFill>
                <a:latin typeface="Arial" pitchFamily="34" charset="0"/>
                <a:cs typeface="Arial" pitchFamily="34" charset="0"/>
              </a:rPr>
              <a:t>: NEGOCIACIÓN </a:t>
            </a:r>
            <a:r>
              <a:rPr lang="es-ES" sz="2800" b="1" dirty="0">
                <a:solidFill>
                  <a:prstClr val="black"/>
                </a:solidFill>
                <a:latin typeface="Arial" pitchFamily="34" charset="0"/>
                <a:cs typeface="Arial" pitchFamily="34" charset="0"/>
              </a:rPr>
              <a:t>COLECTIVA.</a:t>
            </a: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 D. Anel Victoria Trejo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Julio-Diciembre 2016</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792088"/>
          </a:xfrm>
        </p:spPr>
        <p:txBody>
          <a:bodyPr>
            <a:normAutofit fontScale="90000"/>
          </a:bodyPr>
          <a:lstStyle/>
          <a:p>
            <a:r>
              <a:rPr lang="es-MX" dirty="0"/>
              <a:t>C</a:t>
            </a:r>
            <a:r>
              <a:rPr lang="es-MX" sz="3100" dirty="0"/>
              <a:t>onflicto de Intereses o Conflicto Colectivo jurídico</a:t>
            </a:r>
            <a:r>
              <a:rPr lang="es-MX" dirty="0"/>
              <a:t/>
            </a:r>
            <a:br>
              <a:rPr lang="es-MX" dirty="0"/>
            </a:br>
            <a:endParaRPr lang="es-MX" dirty="0"/>
          </a:p>
        </p:txBody>
      </p:sp>
      <p:sp>
        <p:nvSpPr>
          <p:cNvPr id="3" name="2 Marcador de contenido"/>
          <p:cNvSpPr>
            <a:spLocks noGrp="1"/>
          </p:cNvSpPr>
          <p:nvPr>
            <p:ph sz="quarter" idx="1"/>
          </p:nvPr>
        </p:nvSpPr>
        <p:spPr>
          <a:xfrm>
            <a:off x="457200" y="980728"/>
            <a:ext cx="8229600" cy="5760640"/>
          </a:xfrm>
        </p:spPr>
        <p:txBody>
          <a:bodyPr>
            <a:noAutofit/>
          </a:bodyPr>
          <a:lstStyle/>
          <a:p>
            <a:pPr algn="just">
              <a:buFont typeface="Wingdings" panose="05000000000000000000" pitchFamily="2" charset="2"/>
              <a:buChar char="q"/>
            </a:pPr>
            <a:r>
              <a:rPr lang="es-MX" sz="1600" dirty="0" smtClean="0">
                <a:latin typeface="Arial" panose="020B0604020202020204" pitchFamily="34" charset="0"/>
                <a:cs typeface="Arial" panose="020B0604020202020204" pitchFamily="34" charset="0"/>
              </a:rPr>
              <a:t>Los </a:t>
            </a:r>
            <a:r>
              <a:rPr lang="es-MX" sz="1600" dirty="0">
                <a:latin typeface="Arial" panose="020B0604020202020204" pitchFamily="34" charset="0"/>
                <a:cs typeface="Arial" panose="020B0604020202020204" pitchFamily="34" charset="0"/>
              </a:rPr>
              <a:t>conflictos colectivos jurídicos presuponen la existencia de una norma (legal, reglamentaria o convencional) y en ellos se discute su aplicación o interpretación. Se basa en la existencia de un derecho amparado en una norma preexistente dictada por el Estado o convenida colectivamente, que sirva de fundamento a su pretensión. La razón de ser del conflicto lo constituye la discrepancia entre las partes respecto de la aplicación o interpretación de dicha norma, o la denuncia de la presunta violación o vulneración del orden preestablecido. </a:t>
            </a:r>
          </a:p>
          <a:p>
            <a:pPr marL="0" indent="0" algn="just">
              <a:buNone/>
            </a:pPr>
            <a:endParaRPr lang="es-MX" sz="1600" dirty="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s-MX" sz="1600" dirty="0">
                <a:latin typeface="Arial" panose="020B0604020202020204" pitchFamily="34" charset="0"/>
                <a:cs typeface="Arial" panose="020B0604020202020204" pitchFamily="34" charset="0"/>
              </a:rPr>
              <a:t>Los conflictos colectivos económicos o de intereses se plantean cuando una de las partes (normalmente los trabajadores) quiere introducir una nueva norma convencional o pretende que se modifique o derogue la norma existente en relación a salario, prestaciones o conceptos monetarios. Se configura el conflicto como previo a la norma a la que pretende dar contenido. No existe, en este caso, norma al respecto de la que se pretenda su respeto, aplicación o interpretación y si existe, se pretende su modificación o sustitución, tratándose de crear, por ello, una norma nueva o distinta de la ya existente. </a:t>
            </a:r>
          </a:p>
          <a:p>
            <a:pPr marL="0" indent="0" algn="just">
              <a:buNone/>
            </a:pPr>
            <a:endParaRPr lang="es-MX" sz="1600" dirty="0">
              <a:latin typeface="Arial" panose="020B0604020202020204" pitchFamily="34" charset="0"/>
              <a:cs typeface="Arial" panose="020B0604020202020204" pitchFamily="34" charset="0"/>
            </a:endParaRPr>
          </a:p>
          <a:p>
            <a:pPr marL="0" indent="0" algn="just">
              <a:buNone/>
            </a:pPr>
            <a:r>
              <a:rPr lang="es-MX" sz="1600" dirty="0">
                <a:latin typeface="Arial" panose="020B0604020202020204" pitchFamily="34" charset="0"/>
                <a:cs typeface="Arial" panose="020B0604020202020204" pitchFamily="34" charset="0"/>
              </a:rPr>
              <a:t>La importancia de esta distinción radica, igualmente, en que uno y otro tipo de conflicto colectivo laboral poseen distintos procedimientos de solución. Por otro lado, los conflictos jurídicos tienen acceso a la jurisdicción y los conflictos de intereses no tiene acceso a la jurisdicción social (los tribunales se declaran incompetentes para resolver la cuestión</a:t>
            </a:r>
            <a:r>
              <a:rPr lang="es-MX" sz="1600" dirty="0" smtClean="0">
                <a:latin typeface="Arial" panose="020B0604020202020204" pitchFamily="34" charset="0"/>
                <a:cs typeface="Arial" panose="020B0604020202020204" pitchFamily="34" charset="0"/>
              </a:rPr>
              <a:t>).</a:t>
            </a: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4037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792088"/>
          </a:xfrm>
        </p:spPr>
        <p:txBody>
          <a:bodyPr>
            <a:noAutofit/>
          </a:bodyPr>
          <a:lstStyle/>
          <a:p>
            <a:r>
              <a:rPr lang="es-MX" sz="2400" b="1" dirty="0">
                <a:effectLst>
                  <a:outerShdw blurRad="38100" dist="38100" dir="2700000" algn="tl">
                    <a:srgbClr val="000000">
                      <a:alpha val="43137"/>
                    </a:srgbClr>
                  </a:outerShdw>
                </a:effectLst>
              </a:rPr>
              <a:t>PROCEDIMIENTOS PARA LA SOLUCIÓN DE CONFLICTOS COLECTIVOS</a:t>
            </a:r>
            <a:br>
              <a:rPr lang="es-MX" sz="2400" b="1" dirty="0">
                <a:effectLst>
                  <a:outerShdw blurRad="38100" dist="38100" dir="2700000" algn="tl">
                    <a:srgbClr val="000000">
                      <a:alpha val="43137"/>
                    </a:srgbClr>
                  </a:outerShdw>
                </a:effectLst>
              </a:rPr>
            </a:br>
            <a:endParaRPr lang="es-MX" sz="2400"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a:xfrm>
            <a:off x="457200" y="1417638"/>
            <a:ext cx="8003232" cy="4854280"/>
          </a:xfrm>
        </p:spPr>
        <p:txBody>
          <a:bodyPr>
            <a:normAutofit fontScale="70000" lnSpcReduction="20000"/>
          </a:bodyPr>
          <a:lstStyle/>
          <a:p>
            <a:pPr marL="0" indent="0" algn="just">
              <a:buNone/>
            </a:pPr>
            <a:endParaRPr lang="es-MX" dirty="0">
              <a:latin typeface="Arial" panose="020B0604020202020204" pitchFamily="34" charset="0"/>
              <a:cs typeface="Arial" panose="020B0604020202020204" pitchFamily="34" charset="0"/>
            </a:endParaRPr>
          </a:p>
          <a:p>
            <a:pPr marL="0" indent="0" algn="just">
              <a:buNone/>
            </a:pPr>
            <a:r>
              <a:rPr lang="es-MX" dirty="0" smtClean="0">
                <a:latin typeface="Arial" panose="020B0604020202020204" pitchFamily="34" charset="0"/>
                <a:cs typeface="Arial" panose="020B0604020202020204" pitchFamily="34" charset="0"/>
              </a:rPr>
              <a:t>Teóricamente </a:t>
            </a:r>
            <a:r>
              <a:rPr lang="es-MX" dirty="0">
                <a:latin typeface="Arial" panose="020B0604020202020204" pitchFamily="34" charset="0"/>
                <a:cs typeface="Arial" panose="020B0604020202020204" pitchFamily="34" charset="0"/>
              </a:rPr>
              <a:t>caben dos procedimientos de solución de los conflictos:</a:t>
            </a:r>
          </a:p>
          <a:p>
            <a:pPr marL="0" indent="0" algn="just">
              <a:buNone/>
            </a:pPr>
            <a:endParaRPr lang="es-MX" dirty="0">
              <a:latin typeface="Arial" panose="020B0604020202020204" pitchFamily="34" charset="0"/>
              <a:cs typeface="Arial" panose="020B0604020202020204" pitchFamily="34" charset="0"/>
            </a:endParaRPr>
          </a:p>
          <a:p>
            <a:pPr marL="0" indent="0" algn="just">
              <a:buNone/>
            </a:pPr>
            <a:r>
              <a:rPr lang="es-MX" dirty="0">
                <a:latin typeface="Arial" panose="020B0604020202020204" pitchFamily="34" charset="0"/>
                <a:cs typeface="Arial" panose="020B0604020202020204" pitchFamily="34" charset="0"/>
              </a:rPr>
              <a:t>A través de la presión: huelga, manifestaciones.</a:t>
            </a:r>
          </a:p>
          <a:p>
            <a:pPr marL="0" indent="0" algn="just">
              <a:buNone/>
            </a:pPr>
            <a:endParaRPr lang="es-MX" dirty="0">
              <a:latin typeface="Arial" panose="020B0604020202020204" pitchFamily="34" charset="0"/>
              <a:cs typeface="Arial" panose="020B0604020202020204" pitchFamily="34" charset="0"/>
            </a:endParaRPr>
          </a:p>
          <a:p>
            <a:pPr marL="0" indent="0" algn="just">
              <a:buNone/>
            </a:pPr>
            <a:r>
              <a:rPr lang="es-MX" dirty="0">
                <a:latin typeface="Arial" panose="020B0604020202020204" pitchFamily="34" charset="0"/>
                <a:cs typeface="Arial" panose="020B0604020202020204" pitchFamily="34" charset="0"/>
              </a:rPr>
              <a:t>A través de lo que se ha llamado medios pacíficos. Estos pueden ser a su vez: </a:t>
            </a:r>
          </a:p>
          <a:p>
            <a:pPr marL="0" indent="0" algn="just">
              <a:buNone/>
            </a:pPr>
            <a:endParaRPr lang="es-MX"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s-MX" dirty="0">
                <a:latin typeface="Arial" panose="020B0604020202020204" pitchFamily="34" charset="0"/>
                <a:cs typeface="Arial" panose="020B0604020202020204" pitchFamily="34" charset="0"/>
              </a:rPr>
              <a:t>Judiciales, mediante el juicio y la sentencia judicial </a:t>
            </a:r>
          </a:p>
          <a:p>
            <a:pPr marL="0" indent="0" algn="just">
              <a:buNone/>
            </a:pPr>
            <a:endParaRPr lang="es-MX"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s-MX" dirty="0">
                <a:latin typeface="Arial" panose="020B0604020202020204" pitchFamily="34" charset="0"/>
                <a:cs typeface="Arial" panose="020B0604020202020204" pitchFamily="34" charset="0"/>
              </a:rPr>
              <a:t>Extrajudiciales, sin intervención de tercero (negociación) o con intervención de tercero (conciliación, mediación y arbitraje).</a:t>
            </a:r>
          </a:p>
          <a:p>
            <a:pPr marL="0" indent="0" algn="just">
              <a:buNone/>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603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418058"/>
          </a:xfrm>
        </p:spPr>
        <p:txBody>
          <a:bodyPr>
            <a:noAutofit/>
          </a:bodyPr>
          <a:lstStyle/>
          <a:p>
            <a:r>
              <a:rPr lang="es-MX" sz="2800" b="1" dirty="0"/>
              <a:t>La importancia de la negociación colectiva en las relaciones laborales </a:t>
            </a:r>
          </a:p>
        </p:txBody>
      </p:sp>
      <p:sp>
        <p:nvSpPr>
          <p:cNvPr id="3" name="2 Marcador de contenido"/>
          <p:cNvSpPr>
            <a:spLocks noGrp="1"/>
          </p:cNvSpPr>
          <p:nvPr>
            <p:ph sz="quarter" idx="1"/>
          </p:nvPr>
        </p:nvSpPr>
        <p:spPr>
          <a:xfrm>
            <a:off x="392048" y="1772816"/>
            <a:ext cx="8359904" cy="3774160"/>
          </a:xfrm>
        </p:spPr>
        <p:txBody>
          <a:bodyPr>
            <a:noAutofit/>
          </a:bodyPr>
          <a:lstStyle/>
          <a:p>
            <a:pPr marL="0" indent="0" algn="just">
              <a:buNone/>
            </a:pPr>
            <a:r>
              <a:rPr lang="es-MX" sz="2000" dirty="0">
                <a:latin typeface="Arial" panose="020B0604020202020204" pitchFamily="34" charset="0"/>
                <a:cs typeface="Arial" panose="020B0604020202020204" pitchFamily="34" charset="0"/>
              </a:rPr>
              <a:t>México enfrenta enormes retos y nuevos y difíciles desafíos ante fenómenos mundiales que están afectando principalmente a nuestra economía nacional, tales como la globalización que implica un mercado de libre comercio, frente a un sistema neoliberal que están provocando en nuestra sociedad graves problemas económicos y sociales que afectan a las fuentes de empleo y consecuentemente a los trabajadores; pues estos fenómenos económico-políticos han provocado: inflación, desempleo, bajos salarios, polivalencia, contratación atípica y en general nuevas formas de organización del trabajo frente a un sistema desregularizador, es decir, existe una realidad laboral flexibilizadora de las condiciones de trabajo que implican la anulación y el deterioro de los principios del Derecho del Trabajo en detrimento de la vida y de la dignidad de la clase trabajadora</a:t>
            </a:r>
          </a:p>
        </p:txBody>
      </p:sp>
    </p:spTree>
    <p:extLst>
      <p:ext uri="{BB962C8B-B14F-4D97-AF65-F5344CB8AC3E}">
        <p14:creationId xmlns:p14="http://schemas.microsoft.com/office/powerpoint/2010/main" val="1006036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464231" y="260648"/>
            <a:ext cx="8352928" cy="4801314"/>
          </a:xfrm>
          <a:prstGeom prst="rect">
            <a:avLst/>
          </a:prstGeom>
          <a:noFill/>
        </p:spPr>
        <p:txBody>
          <a:bodyPr wrap="square" rtlCol="0">
            <a:spAutoFit/>
          </a:bodyPr>
          <a:lstStyle/>
          <a:p>
            <a:pPr algn="just"/>
            <a:r>
              <a:rPr lang="es-MX" b="1" dirty="0" smtClean="0">
                <a:latin typeface="Arial" panose="020B0604020202020204" pitchFamily="34" charset="0"/>
                <a:cs typeface="Arial" panose="020B0604020202020204" pitchFamily="34" charset="0"/>
              </a:rPr>
              <a:t>CONCLUSIONES:</a:t>
            </a:r>
          </a:p>
          <a:p>
            <a:pPr algn="just"/>
            <a:endParaRPr lang="es-MX" dirty="0" smtClean="0">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En el Derecho Colectivo del Trabajo es donde encontramos una triangulación entre las principales instituciones esto es el sindicato, al Contrato Colectivo de Trabajo y la Huelga, cuya existencia no se concibe el uno sin el otro, de ahí que, algunos juristas patronales le llaman “El triangulo diabólico” por el impacto de estas figuras en las fuentes de trabajo. </a:t>
            </a:r>
          </a:p>
          <a:p>
            <a:pPr algn="just"/>
            <a:endParaRPr lang="es-MX" dirty="0">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La negociación colectiva juega un papel relevante no solo en el ámbito individual sino principalmente en el  Derecho Colectivo en donde se fijan, se pactan o ajustan las condiciones de trabajo dando solución a dichos conflictos. </a:t>
            </a:r>
          </a:p>
          <a:p>
            <a:pPr algn="just"/>
            <a:endParaRPr lang="es-MX" dirty="0">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Desafortunadamente la “Negociación Colectiva” es una figura que no cuenta con una reglamentación especifica dentro de nuestro sistema jurídico que permita resolver de manera justa y equilibrada los grandes o pequeños conflictos laborales a través de técnicas o procedimientos previamente establecidos. </a:t>
            </a:r>
          </a:p>
        </p:txBody>
      </p:sp>
    </p:spTree>
    <p:extLst>
      <p:ext uri="{BB962C8B-B14F-4D97-AF65-F5344CB8AC3E}">
        <p14:creationId xmlns:p14="http://schemas.microsoft.com/office/powerpoint/2010/main" val="23131767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147673"/>
            <a:ext cx="8568952" cy="6740307"/>
          </a:xfrm>
          <a:prstGeom prst="rect">
            <a:avLst/>
          </a:prstGeom>
          <a:noFill/>
        </p:spPr>
        <p:txBody>
          <a:bodyPr wrap="square" rtlCol="0">
            <a:spAutoFit/>
          </a:bodyPr>
          <a:lstStyle/>
          <a:p>
            <a:r>
              <a:rPr lang="es-MX" b="1" dirty="0">
                <a:latin typeface="Arial" pitchFamily="34" charset="0"/>
                <a:cs typeface="Arial" pitchFamily="34" charset="0"/>
              </a:rPr>
              <a:t>Bibliografía </a:t>
            </a:r>
            <a:r>
              <a:rPr lang="es-MX" b="1" dirty="0" smtClean="0">
                <a:latin typeface="Arial" pitchFamily="34" charset="0"/>
                <a:cs typeface="Arial" pitchFamily="34" charset="0"/>
              </a:rPr>
              <a:t>del tema:</a:t>
            </a:r>
          </a:p>
          <a:p>
            <a:endParaRPr lang="es-MX" sz="1600" b="1" dirty="0" smtClean="0">
              <a:latin typeface="Arial" pitchFamily="34" charset="0"/>
              <a:cs typeface="Arial" pitchFamily="34" charset="0"/>
            </a:endParaRPr>
          </a:p>
          <a:p>
            <a:r>
              <a:rPr lang="es-MX" sz="1600" dirty="0" smtClean="0">
                <a:latin typeface="Arial" pitchFamily="34" charset="0"/>
                <a:cs typeface="Arial" pitchFamily="34" charset="0"/>
              </a:rPr>
              <a:t>FUNDAMENTOS </a:t>
            </a:r>
            <a:r>
              <a:rPr lang="es-MX" sz="1600" dirty="0">
                <a:latin typeface="Arial" pitchFamily="34" charset="0"/>
                <a:cs typeface="Arial" pitchFamily="34" charset="0"/>
              </a:rPr>
              <a:t>Y REFORMA DEL DERECHO DEL TRABAJO</a:t>
            </a:r>
          </a:p>
          <a:p>
            <a:r>
              <a:rPr lang="es-MX" sz="1600" dirty="0">
                <a:latin typeface="Arial" pitchFamily="34" charset="0"/>
                <a:cs typeface="Arial" pitchFamily="34" charset="0"/>
              </a:rPr>
              <a:t>Autor: Héctor Santos Azuela</a:t>
            </a:r>
          </a:p>
          <a:p>
            <a:r>
              <a:rPr lang="es-MX" sz="1600" dirty="0">
                <a:latin typeface="Arial" pitchFamily="34" charset="0"/>
                <a:cs typeface="Arial" pitchFamily="34" charset="0"/>
              </a:rPr>
              <a:t>Editorial: EDITORIAL PORRUA</a:t>
            </a:r>
          </a:p>
          <a:p>
            <a:r>
              <a:rPr lang="es-MX" sz="1600" dirty="0">
                <a:latin typeface="Arial" pitchFamily="34" charset="0"/>
                <a:cs typeface="Arial" pitchFamily="34" charset="0"/>
              </a:rPr>
              <a:t>Formato: Rústica</a:t>
            </a:r>
          </a:p>
          <a:p>
            <a:r>
              <a:rPr lang="es-MX" sz="1600" dirty="0">
                <a:latin typeface="Arial" pitchFamily="34" charset="0"/>
                <a:cs typeface="Arial" pitchFamily="34" charset="0"/>
              </a:rPr>
              <a:t>Páginas: 260</a:t>
            </a:r>
          </a:p>
          <a:p>
            <a:r>
              <a:rPr lang="es-MX" sz="1600" dirty="0">
                <a:latin typeface="Arial" pitchFamily="34" charset="0"/>
                <a:cs typeface="Arial" pitchFamily="34" charset="0"/>
              </a:rPr>
              <a:t>Código de barras: 9786070915420</a:t>
            </a:r>
          </a:p>
          <a:p>
            <a:r>
              <a:rPr lang="es-MX" sz="1600" dirty="0">
                <a:latin typeface="Arial" pitchFamily="34" charset="0"/>
                <a:cs typeface="Arial" pitchFamily="34" charset="0"/>
              </a:rPr>
              <a:t>Edición 1: 2014</a:t>
            </a:r>
          </a:p>
          <a:p>
            <a:endParaRPr lang="es-MX" sz="1600" dirty="0">
              <a:latin typeface="Arial" pitchFamily="34" charset="0"/>
              <a:cs typeface="Arial" pitchFamily="34" charset="0"/>
            </a:endParaRPr>
          </a:p>
          <a:p>
            <a:r>
              <a:rPr lang="es-MX" sz="1600" dirty="0" smtClean="0">
                <a:latin typeface="Arial" pitchFamily="34" charset="0"/>
                <a:cs typeface="Arial" pitchFamily="34" charset="0"/>
              </a:rPr>
              <a:t>LAS </a:t>
            </a:r>
            <a:r>
              <a:rPr lang="es-MX" sz="1600" dirty="0">
                <a:latin typeface="Arial" pitchFamily="34" charset="0"/>
                <a:cs typeface="Arial" pitchFamily="34" charset="0"/>
              </a:rPr>
              <a:t>TRANSFORMACIONES DEL DERECHO DEL TRABAJO EN UN MUNDO EN CRISIS</a:t>
            </a:r>
          </a:p>
          <a:p>
            <a:r>
              <a:rPr lang="es-MX" sz="1600" dirty="0">
                <a:latin typeface="Arial" pitchFamily="34" charset="0"/>
                <a:cs typeface="Arial" pitchFamily="34" charset="0"/>
              </a:rPr>
              <a:t>Autor: Mario E. </a:t>
            </a:r>
            <a:r>
              <a:rPr lang="es-MX" sz="1600" dirty="0" err="1">
                <a:latin typeface="Arial" pitchFamily="34" charset="0"/>
                <a:cs typeface="Arial" pitchFamily="34" charset="0"/>
              </a:rPr>
              <a:t>Ackerman</a:t>
            </a:r>
            <a:endParaRPr lang="es-MX" sz="1600" dirty="0">
              <a:latin typeface="Arial" pitchFamily="34" charset="0"/>
              <a:cs typeface="Arial" pitchFamily="34" charset="0"/>
            </a:endParaRPr>
          </a:p>
          <a:p>
            <a:r>
              <a:rPr lang="es-MX" sz="1600" dirty="0">
                <a:latin typeface="Arial" pitchFamily="34" charset="0"/>
                <a:cs typeface="Arial" pitchFamily="34" charset="0"/>
              </a:rPr>
              <a:t>Editorial: EDITORIAL PORRUA</a:t>
            </a:r>
          </a:p>
          <a:p>
            <a:r>
              <a:rPr lang="es-MX" sz="1600" dirty="0">
                <a:latin typeface="Arial" pitchFamily="34" charset="0"/>
                <a:cs typeface="Arial" pitchFamily="34" charset="0"/>
              </a:rPr>
              <a:t>Formato: Rústica</a:t>
            </a:r>
          </a:p>
          <a:p>
            <a:r>
              <a:rPr lang="es-MX" sz="1600" dirty="0">
                <a:latin typeface="Arial" pitchFamily="34" charset="0"/>
                <a:cs typeface="Arial" pitchFamily="34" charset="0"/>
              </a:rPr>
              <a:t>Páginas: 244</a:t>
            </a:r>
          </a:p>
          <a:p>
            <a:r>
              <a:rPr lang="es-MX" sz="1600" dirty="0">
                <a:latin typeface="Arial" pitchFamily="34" charset="0"/>
                <a:cs typeface="Arial" pitchFamily="34" charset="0"/>
              </a:rPr>
              <a:t>Código de barras: 9786070917370</a:t>
            </a:r>
          </a:p>
          <a:p>
            <a:r>
              <a:rPr lang="es-MX" sz="1600" dirty="0">
                <a:latin typeface="Arial" pitchFamily="34" charset="0"/>
                <a:cs typeface="Arial" pitchFamily="34" charset="0"/>
              </a:rPr>
              <a:t>Edición 1: </a:t>
            </a:r>
            <a:r>
              <a:rPr lang="es-MX" sz="1600" dirty="0" smtClean="0">
                <a:latin typeface="Arial" pitchFamily="34" charset="0"/>
                <a:cs typeface="Arial" pitchFamily="34" charset="0"/>
              </a:rPr>
              <a:t>2014</a:t>
            </a:r>
          </a:p>
          <a:p>
            <a:endParaRPr lang="es-MX" sz="1600" dirty="0">
              <a:latin typeface="Arial" pitchFamily="34" charset="0"/>
              <a:cs typeface="Arial" pitchFamily="34" charset="0"/>
            </a:endParaRPr>
          </a:p>
          <a:p>
            <a:r>
              <a:rPr lang="es-ES" sz="1600" dirty="0" smtClean="0">
                <a:latin typeface="Arial" pitchFamily="34" charset="0"/>
                <a:cs typeface="Arial" pitchFamily="34" charset="0"/>
              </a:rPr>
              <a:t>DERECHO </a:t>
            </a:r>
            <a:r>
              <a:rPr lang="es-ES" sz="1600" dirty="0">
                <a:latin typeface="Arial" pitchFamily="34" charset="0"/>
                <a:cs typeface="Arial" pitchFamily="34" charset="0"/>
              </a:rPr>
              <a:t>COLECTIVO Y DERECHO PROCESAL DEL TRABAJO</a:t>
            </a:r>
          </a:p>
          <a:p>
            <a:r>
              <a:rPr lang="es-ES" sz="1600" dirty="0">
                <a:latin typeface="Arial" pitchFamily="34" charset="0"/>
                <a:cs typeface="Arial" pitchFamily="34" charset="0"/>
              </a:rPr>
              <a:t>Autor: José Dávalos </a:t>
            </a:r>
          </a:p>
          <a:p>
            <a:r>
              <a:rPr lang="es-ES" sz="1600" dirty="0">
                <a:latin typeface="Arial" pitchFamily="34" charset="0"/>
                <a:cs typeface="Arial" pitchFamily="34" charset="0"/>
              </a:rPr>
              <a:t>Editorial: EDITORIAL PORRUA</a:t>
            </a:r>
          </a:p>
          <a:p>
            <a:r>
              <a:rPr lang="es-ES" sz="1600" dirty="0">
                <a:latin typeface="Arial" pitchFamily="34" charset="0"/>
                <a:cs typeface="Arial" pitchFamily="34" charset="0"/>
              </a:rPr>
              <a:t>Colección: BIBLIOTECA JURIDICA</a:t>
            </a:r>
          </a:p>
          <a:p>
            <a:r>
              <a:rPr lang="es-ES" sz="1600" dirty="0">
                <a:latin typeface="Arial" pitchFamily="34" charset="0"/>
                <a:cs typeface="Arial" pitchFamily="34" charset="0"/>
              </a:rPr>
              <a:t>Formato: Rustica</a:t>
            </a:r>
          </a:p>
          <a:p>
            <a:r>
              <a:rPr lang="es-ES" sz="1600" dirty="0">
                <a:latin typeface="Arial" pitchFamily="34" charset="0"/>
                <a:cs typeface="Arial" pitchFamily="34" charset="0"/>
              </a:rPr>
              <a:t>Páginas: 276</a:t>
            </a:r>
          </a:p>
          <a:p>
            <a:r>
              <a:rPr lang="es-ES" sz="1600" dirty="0">
                <a:latin typeface="Arial" pitchFamily="34" charset="0"/>
                <a:cs typeface="Arial" pitchFamily="34" charset="0"/>
              </a:rPr>
              <a:t>Código de barras: 9786079000493</a:t>
            </a:r>
          </a:p>
          <a:p>
            <a:r>
              <a:rPr lang="es-ES" sz="1600" dirty="0">
                <a:latin typeface="Arial" pitchFamily="34" charset="0"/>
                <a:cs typeface="Arial" pitchFamily="34" charset="0"/>
              </a:rPr>
              <a:t>Edición 8: </a:t>
            </a:r>
            <a:r>
              <a:rPr lang="es-ES" sz="1600" dirty="0" smtClean="0">
                <a:latin typeface="Arial" pitchFamily="34" charset="0"/>
                <a:cs typeface="Arial" pitchFamily="34" charset="0"/>
              </a:rPr>
              <a:t>2013</a:t>
            </a:r>
            <a:endParaRPr lang="es-ES" sz="1600"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692696"/>
            <a:ext cx="7632848" cy="5386090"/>
          </a:xfrm>
          <a:prstGeom prst="rect">
            <a:avLst/>
          </a:prstGeom>
          <a:noFill/>
        </p:spPr>
        <p:txBody>
          <a:bodyPr wrap="square" rtlCol="0">
            <a:spAutoFit/>
          </a:bodyPr>
          <a:lstStyle/>
          <a:p>
            <a:pPr algn="just"/>
            <a:r>
              <a:rPr lang="es-MX" sz="1600" b="1" dirty="0">
                <a:latin typeface="Arial" pitchFamily="34" charset="0"/>
                <a:cs typeface="Arial" pitchFamily="34" charset="0"/>
              </a:rPr>
              <a:t>Tema</a:t>
            </a:r>
            <a:r>
              <a:rPr lang="es-MX" sz="1600" b="1" dirty="0" smtClean="0">
                <a:latin typeface="Arial" pitchFamily="34" charset="0"/>
                <a:cs typeface="Arial" pitchFamily="34" charset="0"/>
              </a:rPr>
              <a:t>: </a:t>
            </a:r>
            <a:r>
              <a:rPr lang="es-MX" sz="1600" dirty="0" smtClean="0">
                <a:latin typeface="Arial" pitchFamily="34" charset="0"/>
                <a:cs typeface="Arial" pitchFamily="34" charset="0"/>
              </a:rPr>
              <a:t>NEGOCIACIÓN </a:t>
            </a:r>
            <a:r>
              <a:rPr lang="es-MX" sz="1600" dirty="0">
                <a:latin typeface="Arial" pitchFamily="34" charset="0"/>
                <a:cs typeface="Arial" pitchFamily="34" charset="0"/>
              </a:rPr>
              <a:t>COLECTIVA</a:t>
            </a:r>
            <a:r>
              <a:rPr lang="es-MX" sz="1600" dirty="0" smtClean="0">
                <a:latin typeface="Arial" pitchFamily="34" charset="0"/>
                <a:cs typeface="Arial" pitchFamily="34" charset="0"/>
              </a:rPr>
              <a:t>.</a:t>
            </a:r>
          </a:p>
          <a:p>
            <a:pPr algn="just"/>
            <a:endParaRPr lang="es-MX" sz="1600" b="1" dirty="0">
              <a:latin typeface="Arial" pitchFamily="34" charset="0"/>
              <a:cs typeface="Arial" pitchFamily="34" charset="0"/>
            </a:endParaRPr>
          </a:p>
          <a:p>
            <a:pPr marL="285750" indent="-285750" algn="just">
              <a:buFont typeface="Arial" pitchFamily="34" charset="0"/>
              <a:buChar char="•"/>
            </a:pPr>
            <a:r>
              <a:rPr lang="es-MX" sz="1600" b="1" dirty="0" smtClean="0">
                <a:latin typeface="Arial" pitchFamily="34" charset="0"/>
                <a:cs typeface="Arial" pitchFamily="34" charset="0"/>
              </a:rPr>
              <a:t>Resumen</a:t>
            </a:r>
            <a:r>
              <a:rPr lang="es-MX" sz="1600" dirty="0" smtClean="0">
                <a:latin typeface="Arial" pitchFamily="34" charset="0"/>
                <a:cs typeface="Arial" pitchFamily="34" charset="0"/>
              </a:rPr>
              <a:t>.- </a:t>
            </a:r>
            <a:r>
              <a:rPr lang="es-ES" sz="1600" dirty="0" smtClean="0">
                <a:latin typeface="Arial" pitchFamily="34" charset="0"/>
                <a:cs typeface="Arial" pitchFamily="34" charset="0"/>
              </a:rPr>
              <a:t>El </a:t>
            </a:r>
            <a:r>
              <a:rPr lang="es-ES" sz="1600" dirty="0">
                <a:latin typeface="Arial" pitchFamily="34" charset="0"/>
                <a:cs typeface="Arial" pitchFamily="34" charset="0"/>
              </a:rPr>
              <a:t>conflicto es una institución o proceso que utilizan las partes para contribuir a la conquista de sus objetivos. Es un hecho connatural a la relación de trabajo. Es un medio de presión que coadyuva al alcance de objetivos previamente determinados. Incluso, se entiende que el sólo anuncio de un conflicto, es ya en si mismo una arma de presión. Las partes anuncian sus armas de presión con fines disuasivos, en un primer momento</a:t>
            </a:r>
            <a:r>
              <a:rPr lang="es-ES" sz="1600" dirty="0" smtClean="0">
                <a:latin typeface="Arial" pitchFamily="34" charset="0"/>
                <a:cs typeface="Arial" pitchFamily="34" charset="0"/>
              </a:rPr>
              <a:t>.</a:t>
            </a:r>
          </a:p>
          <a:p>
            <a:pPr algn="just">
              <a:lnSpc>
                <a:spcPct val="150000"/>
              </a:lnSpc>
            </a:pPr>
            <a:endParaRPr lang="es-ES" sz="1600" dirty="0" smtClean="0">
              <a:latin typeface="Arial" pitchFamily="34" charset="0"/>
              <a:cs typeface="Arial" pitchFamily="34" charset="0"/>
            </a:endParaRPr>
          </a:p>
          <a:p>
            <a:pPr marL="285750" indent="-285750" algn="just">
              <a:buFont typeface="Arial" pitchFamily="34" charset="0"/>
              <a:buChar char="•"/>
            </a:pPr>
            <a:r>
              <a:rPr lang="en-US" sz="1600" dirty="0">
                <a:latin typeface="Arial" pitchFamily="34" charset="0"/>
                <a:cs typeface="Arial" pitchFamily="34" charset="0"/>
              </a:rPr>
              <a:t>(</a:t>
            </a:r>
            <a:r>
              <a:rPr lang="en-US" sz="1600" dirty="0" smtClean="0">
                <a:latin typeface="Arial" pitchFamily="34" charset="0"/>
                <a:cs typeface="Arial" pitchFamily="34" charset="0"/>
              </a:rPr>
              <a:t>Abstract)  The </a:t>
            </a:r>
            <a:r>
              <a:rPr lang="en-US" sz="1600" dirty="0">
                <a:latin typeface="Arial" pitchFamily="34" charset="0"/>
                <a:cs typeface="Arial" pitchFamily="34" charset="0"/>
              </a:rPr>
              <a:t>conflict is an institution or process used by the parties to contribute to the achievement of its objectives. It is a fact inherent to the employment relationship . It is a pressure medium that contributes to reach predetermined objectives . Even , it is understood that the mere announcement of a conflict , is already in itself a weapon of pressure. The parties announce their weapons with deterrence pressure , at first</a:t>
            </a:r>
            <a:endParaRPr lang="es-ES" sz="1600" dirty="0">
              <a:latin typeface="Arial" pitchFamily="34" charset="0"/>
              <a:cs typeface="Arial" pitchFamily="34" charset="0"/>
            </a:endParaRPr>
          </a:p>
          <a:p>
            <a:pPr algn="just">
              <a:lnSpc>
                <a:spcPct val="150000"/>
              </a:lnSpc>
            </a:pPr>
            <a:endParaRPr lang="en-US" sz="1600" dirty="0" smtClean="0">
              <a:latin typeface="Arial" pitchFamily="34" charset="0"/>
              <a:cs typeface="Arial" pitchFamily="34" charset="0"/>
            </a:endParaRPr>
          </a:p>
          <a:p>
            <a:pPr algn="just">
              <a:lnSpc>
                <a:spcPct val="150000"/>
              </a:lnSpc>
            </a:pPr>
            <a:r>
              <a:rPr lang="es-MX" sz="1600" b="1" dirty="0">
                <a:latin typeface="Arial" pitchFamily="34" charset="0"/>
                <a:cs typeface="Arial" pitchFamily="34" charset="0"/>
              </a:rPr>
              <a:t>Palabras </a:t>
            </a:r>
            <a:r>
              <a:rPr lang="es-MX" sz="1600" b="1" dirty="0" smtClean="0">
                <a:latin typeface="Arial" pitchFamily="34" charset="0"/>
                <a:cs typeface="Arial" pitchFamily="34" charset="0"/>
              </a:rPr>
              <a:t>clave: </a:t>
            </a:r>
            <a:r>
              <a:rPr lang="es-ES" sz="1600" dirty="0" smtClean="0">
                <a:latin typeface="Arial" pitchFamily="34" charset="0"/>
                <a:cs typeface="Arial" pitchFamily="34" charset="0"/>
              </a:rPr>
              <a:t>Relaciones </a:t>
            </a:r>
            <a:r>
              <a:rPr lang="es-ES" sz="1600" dirty="0">
                <a:latin typeface="Arial" pitchFamily="34" charset="0"/>
                <a:cs typeface="Arial" pitchFamily="34" charset="0"/>
              </a:rPr>
              <a:t>de </a:t>
            </a:r>
            <a:r>
              <a:rPr lang="es-ES" sz="1600" dirty="0" smtClean="0">
                <a:latin typeface="Arial" pitchFamily="34" charset="0"/>
                <a:cs typeface="Arial" pitchFamily="34" charset="0"/>
              </a:rPr>
              <a:t>Trabajo, </a:t>
            </a:r>
            <a:r>
              <a:rPr lang="es-ES" sz="1600" dirty="0">
                <a:latin typeface="Arial" pitchFamily="34" charset="0"/>
                <a:cs typeface="Arial" pitchFamily="34" charset="0"/>
              </a:rPr>
              <a:t>capital y trabajo, </a:t>
            </a:r>
            <a:r>
              <a:rPr lang="es-ES" sz="1600" dirty="0" smtClean="0">
                <a:latin typeface="Arial" pitchFamily="34" charset="0"/>
                <a:cs typeface="Arial" pitchFamily="34" charset="0"/>
              </a:rPr>
              <a:t>conflictos laborales.</a:t>
            </a:r>
            <a:endParaRPr lang="es-MX" sz="1600" dirty="0" smtClean="0">
              <a:latin typeface="Arial" pitchFamily="34" charset="0"/>
              <a:cs typeface="Arial" pitchFamily="34" charset="0"/>
            </a:endParaRPr>
          </a:p>
          <a:p>
            <a:pPr algn="just">
              <a:lnSpc>
                <a:spcPct val="150000"/>
              </a:lnSpc>
            </a:pPr>
            <a:r>
              <a:rPr lang="es-MX" sz="1600" b="1" dirty="0" smtClean="0">
                <a:latin typeface="Arial" pitchFamily="34" charset="0"/>
                <a:cs typeface="Arial" pitchFamily="34" charset="0"/>
              </a:rPr>
              <a:t> </a:t>
            </a:r>
            <a:r>
              <a:rPr lang="es-MX" sz="1600" b="1" dirty="0">
                <a:latin typeface="Arial" pitchFamily="34" charset="0"/>
                <a:cs typeface="Arial" pitchFamily="34" charset="0"/>
              </a:rPr>
              <a:t>(</a:t>
            </a:r>
            <a:r>
              <a:rPr lang="es-MX" sz="1600" b="1" dirty="0" err="1">
                <a:latin typeface="Arial" pitchFamily="34" charset="0"/>
                <a:cs typeface="Arial" pitchFamily="34" charset="0"/>
              </a:rPr>
              <a:t>keywords</a:t>
            </a:r>
            <a:r>
              <a:rPr lang="es-MX" sz="1600" b="1" dirty="0" smtClean="0">
                <a:latin typeface="Arial" pitchFamily="34" charset="0"/>
                <a:cs typeface="Arial" pitchFamily="34" charset="0"/>
              </a:rPr>
              <a:t>) </a:t>
            </a:r>
            <a:r>
              <a:rPr lang="en-US" sz="1600" dirty="0">
                <a:latin typeface="Arial" pitchFamily="34" charset="0"/>
                <a:cs typeface="Arial" pitchFamily="34" charset="0"/>
              </a:rPr>
              <a:t>Working relations , capital and labor , labor disputes.</a:t>
            </a:r>
            <a:endParaRPr lang="es-MX" sz="1600" dirty="0">
              <a:latin typeface="Arial" pitchFamily="34" charset="0"/>
              <a:cs typeface="Arial" pitchFamily="34" charset="0"/>
            </a:endParaRPr>
          </a:p>
          <a:p>
            <a:pPr marL="342900" indent="-342900" algn="just">
              <a:lnSpc>
                <a:spcPct val="150000"/>
              </a:lnSpc>
              <a:buFont typeface="Arial" pitchFamily="34" charset="0"/>
              <a:buChar char="•"/>
            </a:pPr>
            <a:endParaRPr lang="es-MX"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31532" y="1484784"/>
            <a:ext cx="7632848" cy="3539430"/>
          </a:xfrm>
          <a:prstGeom prst="rect">
            <a:avLst/>
          </a:prstGeom>
          <a:noFill/>
        </p:spPr>
        <p:txBody>
          <a:bodyPr wrap="square" rtlCol="0">
            <a:spAutoFit/>
          </a:bodyPr>
          <a:lstStyle/>
          <a:p>
            <a:pPr algn="just"/>
            <a:r>
              <a:rPr lang="es-MX" sz="2800" b="1" dirty="0" smtClean="0">
                <a:latin typeface="Arial" pitchFamily="34" charset="0"/>
                <a:cs typeface="Arial" pitchFamily="34" charset="0"/>
              </a:rPr>
              <a:t>Objetivo General: </a:t>
            </a:r>
            <a:r>
              <a:rPr lang="es-MX" sz="2800" dirty="0">
                <a:latin typeface="Arial" pitchFamily="34" charset="0"/>
                <a:cs typeface="Arial" pitchFamily="34" charset="0"/>
              </a:rPr>
              <a:t>El alumno distinguirá, analizará y explicará que es un sindicato y una coalición, sus formas de constitución y las causas de terminación de las relaciones colectivas de trabajo; asimismo expondrá y delimitara las fuentes de las relaciones laborales y la función entre patrón, agremiados y Estado.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764704"/>
            <a:ext cx="8280920" cy="5262979"/>
          </a:xfrm>
          <a:prstGeom prst="rect">
            <a:avLst/>
          </a:prstGeom>
          <a:noFill/>
        </p:spPr>
        <p:txBody>
          <a:bodyPr wrap="square" rtlCol="0">
            <a:spAutoFit/>
          </a:bodyPr>
          <a:lstStyle/>
          <a:p>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 </a:t>
            </a:r>
            <a:r>
              <a:rPr lang="es-MX" sz="2800" dirty="0" smtClean="0">
                <a:latin typeface="Arial" pitchFamily="34" charset="0"/>
                <a:cs typeface="Arial" pitchFamily="34" charset="0"/>
              </a:rPr>
              <a:t>NEGOCIACIÓN </a:t>
            </a:r>
            <a:r>
              <a:rPr lang="es-MX" sz="2800" dirty="0">
                <a:latin typeface="Arial" pitchFamily="34" charset="0"/>
                <a:cs typeface="Arial" pitchFamily="34" charset="0"/>
              </a:rPr>
              <a:t>COLECTIVA.</a:t>
            </a: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ctr"/>
            <a:r>
              <a:rPr lang="es-MX" sz="2800" dirty="0" smtClean="0">
                <a:latin typeface="Arial" pitchFamily="34" charset="0"/>
                <a:cs typeface="Arial" pitchFamily="34" charset="0"/>
              </a:rPr>
              <a:t>UNIDAD </a:t>
            </a:r>
            <a:r>
              <a:rPr lang="es-MX" sz="2800" dirty="0">
                <a:latin typeface="Arial" pitchFamily="34" charset="0"/>
                <a:cs typeface="Arial" pitchFamily="34" charset="0"/>
              </a:rPr>
              <a:t>IX</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unidad</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El </a:t>
            </a:r>
            <a:r>
              <a:rPr lang="es-MX" sz="2800" dirty="0">
                <a:latin typeface="Arial" pitchFamily="34" charset="0"/>
                <a:cs typeface="Arial" pitchFamily="34" charset="0"/>
              </a:rPr>
              <a:t>alumno comprenderá la importancia de la negociación colectiva.</a:t>
            </a:r>
          </a:p>
          <a:p>
            <a:pPr algn="just"/>
            <a:r>
              <a:rPr lang="es-MX" sz="2800" dirty="0">
                <a:latin typeface="Arial" pitchFamily="34" charset="0"/>
                <a:cs typeface="Arial" pitchFamily="34" charset="0"/>
              </a:rPr>
              <a:t>.</a:t>
            </a:r>
          </a:p>
          <a:p>
            <a:pPr algn="just"/>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052736"/>
            <a:ext cx="8419095" cy="5632311"/>
          </a:xfrm>
          <a:prstGeom prst="rect">
            <a:avLst/>
          </a:prstGeom>
          <a:noFill/>
        </p:spPr>
        <p:txBody>
          <a:bodyPr wrap="square" rtlCol="0">
            <a:spAutoFit/>
          </a:bodyPr>
          <a:lstStyle/>
          <a:p>
            <a:r>
              <a:rPr lang="es-MX" sz="2800" b="1" dirty="0">
                <a:latin typeface="Arial" pitchFamily="34" charset="0"/>
                <a:cs typeface="Arial" pitchFamily="34" charset="0"/>
              </a:rPr>
              <a:t>Tema</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NEGOCIACIÓN </a:t>
            </a:r>
            <a:r>
              <a:rPr lang="es-MX" sz="2800" dirty="0">
                <a:latin typeface="Arial" pitchFamily="34" charset="0"/>
                <a:cs typeface="Arial" pitchFamily="34" charset="0"/>
              </a:rPr>
              <a:t>COLECTIVA</a:t>
            </a:r>
            <a:r>
              <a:rPr lang="es-MX" sz="2800" dirty="0" smtClean="0">
                <a:latin typeface="Arial" pitchFamily="34" charset="0"/>
                <a:cs typeface="Arial" pitchFamily="34" charset="0"/>
              </a:rPr>
              <a:t>.</a:t>
            </a:r>
          </a:p>
          <a:p>
            <a:endParaRPr lang="es-MX" sz="2800" b="1" dirty="0">
              <a:latin typeface="Arial" pitchFamily="34" charset="0"/>
              <a:cs typeface="Arial" pitchFamily="34" charset="0"/>
            </a:endParaRPr>
          </a:p>
          <a:p>
            <a:r>
              <a:rPr lang="es-MX" sz="2800" dirty="0">
                <a:latin typeface="Arial" pitchFamily="34" charset="0"/>
                <a:cs typeface="Arial" pitchFamily="34" charset="0"/>
              </a:rPr>
              <a:t>9.1 Concepto</a:t>
            </a:r>
            <a:r>
              <a:rPr lang="es-MX" sz="2800" b="1" dirty="0">
                <a:latin typeface="Arial" pitchFamily="34" charset="0"/>
                <a:cs typeface="Arial" pitchFamily="34" charset="0"/>
              </a:rPr>
              <a:t>. </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Introducción</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Los </a:t>
            </a:r>
            <a:r>
              <a:rPr lang="es-MX" sz="2800" dirty="0">
                <a:latin typeface="Arial" pitchFamily="34" charset="0"/>
                <a:cs typeface="Arial" pitchFamily="34" charset="0"/>
              </a:rPr>
              <a:t>conflictos colectivos son controversias que surgen en las relaciones colectivas de trabajo que involucran a la clase o comunidad trabajadora, en que se lesiona o puede lesionarse derechos subjetivos de los trabajadores o afectar el interés profesional, siendo el mismo estado el primer interesado en que se resuelvan inmediatamente por la vía pacífica</a:t>
            </a:r>
            <a:endParaRPr lang="es-MX" sz="2800"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470885"/>
          </a:xfrm>
        </p:spPr>
        <p:txBody>
          <a:bodyPr>
            <a:normAutofit fontScale="90000"/>
          </a:bodyPr>
          <a:lstStyle/>
          <a:p>
            <a:r>
              <a:rPr lang="es-MX" b="1" dirty="0"/>
              <a:t>NEGOCIACIÓN COLECTIVA.</a:t>
            </a:r>
            <a:br>
              <a:rPr lang="es-MX" b="1" dirty="0"/>
            </a:br>
            <a:endParaRPr lang="es-MX" b="1" dirty="0"/>
          </a:p>
        </p:txBody>
      </p:sp>
      <p:sp>
        <p:nvSpPr>
          <p:cNvPr id="4" name="2 Subtítulo"/>
          <p:cNvSpPr>
            <a:spLocks noGrp="1"/>
          </p:cNvSpPr>
          <p:nvPr>
            <p:ph sz="quarter" idx="1"/>
          </p:nvPr>
        </p:nvSpPr>
        <p:spPr>
          <a:xfrm>
            <a:off x="971600" y="980728"/>
            <a:ext cx="7344816" cy="5505779"/>
          </a:xfrm>
        </p:spPr>
        <p:txBody>
          <a:bodyPr>
            <a:noAutofit/>
          </a:bodyPr>
          <a:lstStyle/>
          <a:p>
            <a:pPr algn="just"/>
            <a:r>
              <a:rPr lang="es-MX" sz="2000" dirty="0">
                <a:latin typeface="Arial" panose="020B0604020202020204" pitchFamily="34" charset="0"/>
                <a:cs typeface="Arial" panose="020B0604020202020204" pitchFamily="34" charset="0"/>
              </a:rPr>
              <a:t>Etimológicamente conflicto deriva del latín "</a:t>
            </a:r>
            <a:r>
              <a:rPr lang="es-MX" sz="2000" dirty="0" err="1">
                <a:latin typeface="Arial" panose="020B0604020202020204" pitchFamily="34" charset="0"/>
                <a:cs typeface="Arial" panose="020B0604020202020204" pitchFamily="34" charset="0"/>
              </a:rPr>
              <a:t>conflictus</a:t>
            </a:r>
            <a:r>
              <a:rPr lang="es-MX" sz="2000" dirty="0">
                <a:latin typeface="Arial" panose="020B0604020202020204" pitchFamily="34" charset="0"/>
                <a:cs typeface="Arial" panose="020B0604020202020204" pitchFamily="34" charset="0"/>
              </a:rPr>
              <a:t>" en el idioma castellano significa choque, combate, lucha, antagonismo.</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Algunos autores distinguen entre controversias y conflictos. El conflicto es simplemente la oposición de intereses entre el patrono y el trabajador. En cambio, la controversia se da cuando se hace necesario tutelar esos intereses a través de un proceso</a:t>
            </a:r>
            <a:r>
              <a:rPr lang="es-MX" sz="2000" dirty="0" smtClean="0">
                <a:latin typeface="Arial" panose="020B0604020202020204" pitchFamily="34" charset="0"/>
                <a:cs typeface="Arial" panose="020B0604020202020204" pitchFamily="34" charset="0"/>
              </a:rPr>
              <a:t>.</a:t>
            </a:r>
          </a:p>
          <a:p>
            <a:pPr marL="0" indent="0" algn="just">
              <a:buNone/>
            </a:pPr>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Los conflictos colectivos son controversias que surgen en las relaciones colectivas de trabajo que involucran a la clase o comunidad trabajadora, en que se lesiona o puede lesionarse derechos subjetivos de los trabajadores o afectar el interés profesional, siendo el mismo estado el primer interesado en que se resuelvan inmediatamente por la vía pacífica.</a:t>
            </a:r>
          </a:p>
          <a:p>
            <a:pPr algn="just"/>
            <a:endParaRPr lang="es-MX" sz="2000" dirty="0">
              <a:latin typeface="Arial" panose="020B0604020202020204" pitchFamily="34" charset="0"/>
              <a:cs typeface="Arial" panose="020B0604020202020204" pitchFamily="34" charset="0"/>
            </a:endParaRPr>
          </a:p>
          <a:p>
            <a:pPr marL="0" indent="0" algn="just">
              <a:buNone/>
            </a:pP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9208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464096"/>
          </a:xfrm>
        </p:spPr>
        <p:txBody>
          <a:bodyPr>
            <a:noAutofit/>
          </a:bodyPr>
          <a:lstStyle/>
          <a:p>
            <a:r>
              <a:rPr lang="es-MX" sz="2400" b="1" dirty="0">
                <a:latin typeface="Arial" panose="020B0604020202020204" pitchFamily="34" charset="0"/>
                <a:cs typeface="Arial" panose="020B0604020202020204" pitchFamily="34" charset="0"/>
              </a:rPr>
              <a:t>Conflictos colectivos</a:t>
            </a:r>
          </a:p>
        </p:txBody>
      </p:sp>
      <p:sp>
        <p:nvSpPr>
          <p:cNvPr id="3" name="2 Marcador de contenido"/>
          <p:cNvSpPr>
            <a:spLocks noGrp="1"/>
          </p:cNvSpPr>
          <p:nvPr>
            <p:ph sz="quarter" idx="1"/>
          </p:nvPr>
        </p:nvSpPr>
        <p:spPr>
          <a:xfrm>
            <a:off x="316992" y="908720"/>
            <a:ext cx="8503920" cy="5544616"/>
          </a:xfrm>
        </p:spPr>
        <p:txBody>
          <a:bodyPr>
            <a:noAutofit/>
          </a:bodyPr>
          <a:lstStyle/>
          <a:p>
            <a:pPr marL="0" indent="0" algn="just">
              <a:buNone/>
            </a:pPr>
            <a:r>
              <a:rPr lang="es-MX" sz="1800" dirty="0">
                <a:latin typeface="Arial" panose="020B0604020202020204" pitchFamily="34" charset="0"/>
                <a:cs typeface="Arial" panose="020B0604020202020204" pitchFamily="34" charset="0"/>
              </a:rPr>
              <a:t>Situación de desacuerdo entre los sujetos de una relación jurídico laboral, basada en un objeto conflictivo y exteriorizada a través de un procedimiento establecido por el derecho para dirimir las controversias. </a:t>
            </a:r>
          </a:p>
          <a:p>
            <a:pPr marL="0" indent="0" algn="just">
              <a:buNone/>
            </a:pPr>
            <a:endParaRPr lang="es-MX" sz="1800" dirty="0">
              <a:latin typeface="Arial" panose="020B0604020202020204" pitchFamily="34" charset="0"/>
              <a:cs typeface="Arial" panose="020B0604020202020204" pitchFamily="34" charset="0"/>
            </a:endParaRPr>
          </a:p>
          <a:p>
            <a:pPr marL="0" indent="0" algn="just">
              <a:buNone/>
            </a:pPr>
            <a:r>
              <a:rPr lang="es-MX" sz="1800" dirty="0">
                <a:latin typeface="Arial" panose="020B0604020202020204" pitchFamily="34" charset="0"/>
                <a:cs typeface="Arial" panose="020B0604020202020204" pitchFamily="34" charset="0"/>
              </a:rPr>
              <a:t>b) Características: </a:t>
            </a:r>
          </a:p>
          <a:p>
            <a:pPr marL="0" indent="0" algn="just">
              <a:buNone/>
            </a:pPr>
            <a:r>
              <a:rPr lang="es-MX" sz="1800" dirty="0">
                <a:latin typeface="Arial" panose="020B0604020202020204" pitchFamily="34" charset="0"/>
                <a:cs typeface="Arial" panose="020B0604020202020204" pitchFamily="34" charset="0"/>
              </a:rPr>
              <a:t>El conflicto colectivo de trabajo se caracteriza por dos notas a reseñar:</a:t>
            </a:r>
          </a:p>
          <a:p>
            <a:pPr marL="0" indent="0" algn="just">
              <a:buNone/>
            </a:pPr>
            <a:endParaRPr lang="es-MX" sz="1800" dirty="0">
              <a:latin typeface="Arial" panose="020B0604020202020204" pitchFamily="34" charset="0"/>
              <a:cs typeface="Arial" panose="020B0604020202020204" pitchFamily="34" charset="0"/>
            </a:endParaRPr>
          </a:p>
          <a:p>
            <a:pPr algn="just">
              <a:buFont typeface="Wingdings" panose="05000000000000000000" pitchFamily="2" charset="2"/>
              <a:buChar char="§"/>
            </a:pPr>
            <a:r>
              <a:rPr lang="es-MX" sz="1800" dirty="0">
                <a:latin typeface="Arial" panose="020B0604020202020204" pitchFamily="34" charset="0"/>
                <a:cs typeface="Arial" panose="020B0604020202020204" pitchFamily="34" charset="0"/>
              </a:rPr>
              <a:t>En el conflicto colectivo, la parte trabajadora actúa como un sujeto colectivo y no individual. El grupo genérico de trabajadores no entendido como una mera pluralidad, suma o agregado de trabajadores singularmente considerados, sino como un conjunto estructurado a partir de un elemento de homogeneidad. </a:t>
            </a:r>
          </a:p>
          <a:p>
            <a:pPr marL="0" indent="0" algn="just">
              <a:buNone/>
            </a:pPr>
            <a:endParaRPr lang="es-MX" sz="1800" dirty="0">
              <a:latin typeface="Arial" panose="020B0604020202020204" pitchFamily="34" charset="0"/>
              <a:cs typeface="Arial" panose="020B0604020202020204" pitchFamily="34" charset="0"/>
            </a:endParaRPr>
          </a:p>
          <a:p>
            <a:pPr algn="just"/>
            <a:r>
              <a:rPr lang="es-MX" sz="1800" dirty="0">
                <a:latin typeface="Arial" panose="020B0604020202020204" pitchFamily="34" charset="0"/>
                <a:cs typeface="Arial" panose="020B0604020202020204" pitchFamily="34" charset="0"/>
              </a:rPr>
              <a:t>El interés afectado por el conflicto ha de ser un interés </a:t>
            </a:r>
            <a:r>
              <a:rPr lang="es-MX" sz="1800" dirty="0" smtClean="0">
                <a:latin typeface="Arial" panose="020B0604020202020204" pitchFamily="34" charset="0"/>
                <a:cs typeface="Arial" panose="020B0604020202020204" pitchFamily="34" charset="0"/>
              </a:rPr>
              <a:t>colectivo*. </a:t>
            </a:r>
          </a:p>
          <a:p>
            <a:pPr marL="0" indent="0" algn="just">
              <a:buNone/>
            </a:pPr>
            <a:endParaRPr lang="es-MX" sz="1800" dirty="0" smtClean="0">
              <a:latin typeface="Arial" panose="020B0604020202020204" pitchFamily="34" charset="0"/>
              <a:cs typeface="Arial" panose="020B0604020202020204" pitchFamily="34" charset="0"/>
            </a:endParaRPr>
          </a:p>
          <a:p>
            <a:pPr marL="0" indent="0" algn="just">
              <a:buNone/>
            </a:pPr>
            <a:r>
              <a:rPr lang="es-MX" sz="1400" dirty="0" smtClean="0">
                <a:latin typeface="Arial" panose="020B0604020202020204" pitchFamily="34" charset="0"/>
                <a:cs typeface="Arial" panose="020B0604020202020204" pitchFamily="34" charset="0"/>
              </a:rPr>
              <a:t>*El </a:t>
            </a:r>
            <a:r>
              <a:rPr lang="es-MX" sz="1400" dirty="0">
                <a:latin typeface="Arial" panose="020B0604020202020204" pitchFamily="34" charset="0"/>
                <a:cs typeface="Arial" panose="020B0604020202020204" pitchFamily="34" charset="0"/>
              </a:rPr>
              <a:t>interés colectivo se ha definido como un interés indivisible correspondiente al grupo en su conjunto y, por tanto, no susceptible de fraccionamiento entre sus miembros y como un interés que, aunque pueda ser divisible, lo es de manera refleja en sus consecuencias, que han de ser objeto de la oportuna individualización, pero no su propia configuración general.</a:t>
            </a:r>
          </a:p>
          <a:p>
            <a:pPr marL="0" indent="0" algn="just">
              <a:buNone/>
            </a:pPr>
            <a:endParaRPr lang="es-MX"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6070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476672"/>
            <a:ext cx="8229600" cy="5760640"/>
          </a:xfrm>
        </p:spPr>
        <p:txBody>
          <a:bodyPr>
            <a:noAutofit/>
          </a:bodyPr>
          <a:lstStyle/>
          <a:p>
            <a:pPr marL="0" indent="0" algn="ctr">
              <a:buNone/>
            </a:pPr>
            <a:r>
              <a:rPr lang="es-MX" sz="2000" b="1" dirty="0" smtClean="0">
                <a:latin typeface="Arial" panose="020B0604020202020204" pitchFamily="34" charset="0"/>
                <a:cs typeface="Arial" panose="020B0604020202020204" pitchFamily="34" charset="0"/>
              </a:rPr>
              <a:t>CLASES </a:t>
            </a:r>
            <a:endParaRPr lang="es-MX" sz="2000" b="1" dirty="0">
              <a:latin typeface="Arial" panose="020B0604020202020204" pitchFamily="34" charset="0"/>
              <a:cs typeface="Arial" panose="020B0604020202020204" pitchFamily="34" charset="0"/>
            </a:endParaRPr>
          </a:p>
          <a:p>
            <a:pPr marL="0" indent="0" algn="just">
              <a:buNone/>
            </a:pPr>
            <a:endParaRPr lang="es-MX" sz="2000" dirty="0">
              <a:latin typeface="Arial" panose="020B0604020202020204" pitchFamily="34" charset="0"/>
              <a:cs typeface="Arial" panose="020B0604020202020204" pitchFamily="34" charset="0"/>
            </a:endParaRPr>
          </a:p>
          <a:p>
            <a:pPr algn="just">
              <a:buFont typeface="Courier New" panose="02070309020205020404" pitchFamily="49" charset="0"/>
              <a:buChar char="o"/>
            </a:pPr>
            <a:r>
              <a:rPr lang="es-MX" sz="1800" dirty="0">
                <a:latin typeface="Arial" panose="020B0604020202020204" pitchFamily="34" charset="0"/>
                <a:cs typeface="Arial" panose="020B0604020202020204" pitchFamily="34" charset="0"/>
              </a:rPr>
              <a:t>Conflicto plural: la parte trabajadora se presenta como una mera concurrencia de trabajadores identificados en su origen como individuos singulares en los que se dan las mismas circunstancias o se defienden análogas pretensiones. </a:t>
            </a:r>
          </a:p>
          <a:p>
            <a:pPr marL="0" indent="0" algn="just">
              <a:buNone/>
            </a:pPr>
            <a:endParaRPr lang="es-MX" sz="1800" dirty="0">
              <a:latin typeface="Arial" panose="020B0604020202020204" pitchFamily="34" charset="0"/>
              <a:cs typeface="Arial" panose="020B0604020202020204" pitchFamily="34" charset="0"/>
            </a:endParaRPr>
          </a:p>
          <a:p>
            <a:pPr algn="just">
              <a:buFont typeface="Courier New" panose="02070309020205020404" pitchFamily="49" charset="0"/>
              <a:buChar char="o"/>
            </a:pPr>
            <a:r>
              <a:rPr lang="es-MX" sz="1800" dirty="0">
                <a:latin typeface="Arial" panose="020B0604020202020204" pitchFamily="34" charset="0"/>
                <a:cs typeface="Arial" panose="020B0604020202020204" pitchFamily="34" charset="0"/>
              </a:rPr>
              <a:t>Conflicto colectivo: a diferencia del conflicto plural, el problema planteado afecta a un colectivo de trabajadores considerado como grupo y con independencia de los intereses particulares de cada uno de los miembros que lo componen. </a:t>
            </a:r>
            <a:endParaRPr lang="es-MX" sz="1800" dirty="0" smtClean="0">
              <a:latin typeface="Arial" panose="020B0604020202020204" pitchFamily="34" charset="0"/>
              <a:cs typeface="Arial" panose="020B0604020202020204" pitchFamily="34" charset="0"/>
            </a:endParaRPr>
          </a:p>
          <a:p>
            <a:pPr algn="just">
              <a:buFont typeface="Courier New" panose="02070309020205020404" pitchFamily="49" charset="0"/>
              <a:buChar char="o"/>
            </a:pPr>
            <a:endParaRPr lang="es-MX" sz="1800" dirty="0">
              <a:latin typeface="Arial" panose="020B0604020202020204" pitchFamily="34" charset="0"/>
              <a:cs typeface="Arial" panose="020B0604020202020204" pitchFamily="34" charset="0"/>
            </a:endParaRPr>
          </a:p>
          <a:p>
            <a:pPr marL="0" indent="0" algn="just">
              <a:buNone/>
            </a:pPr>
            <a:r>
              <a:rPr lang="es-MX" sz="1800" dirty="0">
                <a:latin typeface="Arial" panose="020B0604020202020204" pitchFamily="34" charset="0"/>
                <a:cs typeface="Arial" panose="020B0604020202020204" pitchFamily="34" charset="0"/>
              </a:rPr>
              <a:t>Así pues, el interés en conflicto ha de ser general o colectivo y no individual o singular. Aquí reside la mayor dificultad pues aunque teóricamente es posible distinguir el interés general o colectivo del interés individual o singular, en la práctica siempre existirá una zona intermedia en la que se podrá afirmar tanto la existencia de un interés colectivo como plural, dado que, en ocasiones, un conflicto individual puede tener una dimensión colectiva</a:t>
            </a:r>
            <a:r>
              <a:rPr lang="es-MX" sz="2000" dirty="0">
                <a:latin typeface="Arial" panose="020B0604020202020204" pitchFamily="34" charset="0"/>
                <a:cs typeface="Arial" panose="020B0604020202020204" pitchFamily="34" charset="0"/>
              </a:rPr>
              <a:t>.</a:t>
            </a:r>
          </a:p>
          <a:p>
            <a:pPr marL="0" indent="0" algn="just">
              <a:buNone/>
            </a:pP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1775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39552" y="692696"/>
            <a:ext cx="8136904" cy="5688632"/>
          </a:xfrm>
        </p:spPr>
        <p:txBody>
          <a:bodyPr>
            <a:noAutofit/>
          </a:bodyPr>
          <a:lstStyle/>
          <a:p>
            <a:pPr marL="0" indent="0">
              <a:buNone/>
            </a:pPr>
            <a:r>
              <a:rPr lang="es-MX" sz="2400" dirty="0">
                <a:latin typeface="Arial" panose="020B0604020202020204" pitchFamily="34" charset="0"/>
                <a:cs typeface="Arial" panose="020B0604020202020204" pitchFamily="34" charset="0"/>
              </a:rPr>
              <a:t>La importancia de esta distinción es manifiesta por cuanto, según se trate de uno u otro tipo de conflicto, se solucionará en derecho de uno u otro modo, con uno u otro procedimiento.</a:t>
            </a:r>
          </a:p>
          <a:p>
            <a:pPr marL="0" indent="0">
              <a:buNone/>
            </a:pPr>
            <a:endParaRPr lang="es-MX" sz="2400" dirty="0">
              <a:latin typeface="Arial" panose="020B0604020202020204" pitchFamily="34" charset="0"/>
              <a:cs typeface="Arial" panose="020B0604020202020204" pitchFamily="34" charset="0"/>
            </a:endParaRPr>
          </a:p>
          <a:p>
            <a:pPr marL="0" indent="0">
              <a:buNone/>
            </a:pPr>
            <a:r>
              <a:rPr lang="es-MX" sz="2400" dirty="0">
                <a:latin typeface="Arial" panose="020B0604020202020204" pitchFamily="34" charset="0"/>
                <a:cs typeface="Arial" panose="020B0604020202020204" pitchFamily="34" charset="0"/>
              </a:rPr>
              <a:t>Para distinguir el conflicto colectivo del individual y plural han de confluir necesariamente 2 elementos:</a:t>
            </a:r>
          </a:p>
          <a:p>
            <a:pPr marL="0" indent="0">
              <a:buNone/>
            </a:pPr>
            <a:endParaRPr lang="es-MX" sz="2400" dirty="0">
              <a:latin typeface="Arial" panose="020B0604020202020204" pitchFamily="34" charset="0"/>
              <a:cs typeface="Arial" panose="020B0604020202020204" pitchFamily="34" charset="0"/>
            </a:endParaRPr>
          </a:p>
          <a:p>
            <a:pPr marL="0" indent="0">
              <a:buNone/>
            </a:pPr>
            <a:r>
              <a:rPr lang="es-MX" sz="2400" dirty="0">
                <a:latin typeface="Arial" panose="020B0604020202020204" pitchFamily="34" charset="0"/>
                <a:cs typeface="Arial" panose="020B0604020202020204" pitchFamily="34" charset="0"/>
              </a:rPr>
              <a:t>Elemento subjetivo: consistente en la ineludible presencia de una pluralidad de trabajadores, </a:t>
            </a:r>
          </a:p>
          <a:p>
            <a:pPr marL="0" indent="0">
              <a:buNone/>
            </a:pPr>
            <a:endParaRPr lang="es-MX" sz="2400" dirty="0">
              <a:latin typeface="Arial" panose="020B0604020202020204" pitchFamily="34" charset="0"/>
              <a:cs typeface="Arial" panose="020B0604020202020204" pitchFamily="34" charset="0"/>
            </a:endParaRPr>
          </a:p>
          <a:p>
            <a:pPr marL="0" indent="0">
              <a:buNone/>
            </a:pPr>
            <a:r>
              <a:rPr lang="es-MX" sz="2400" dirty="0">
                <a:latin typeface="Arial" panose="020B0604020202020204" pitchFamily="34" charset="0"/>
                <a:cs typeface="Arial" panose="020B0604020202020204" pitchFamily="34" charset="0"/>
              </a:rPr>
              <a:t>Elemento objetivo: relativo al interés que se pretende defender que ha de ser general, abstracto e indivisible. </a:t>
            </a:r>
          </a:p>
          <a:p>
            <a:pPr marL="0" indent="0">
              <a:buNone/>
            </a:pP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075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TotalTime>
  <Words>1659</Words>
  <Application>Microsoft Office PowerPoint</Application>
  <PresentationFormat>Presentación en pantalla (4:3)</PresentationFormat>
  <Paragraphs>114</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Presentación de PowerPoint</vt:lpstr>
      <vt:lpstr>Presentación de PowerPoint</vt:lpstr>
      <vt:lpstr>Presentación de PowerPoint</vt:lpstr>
      <vt:lpstr>Presentación de PowerPoint</vt:lpstr>
      <vt:lpstr>Presentación de PowerPoint</vt:lpstr>
      <vt:lpstr>NEGOCIACIÓN COLECTIVA. </vt:lpstr>
      <vt:lpstr>Conflictos colectivos</vt:lpstr>
      <vt:lpstr>Presentación de PowerPoint</vt:lpstr>
      <vt:lpstr>Presentación de PowerPoint</vt:lpstr>
      <vt:lpstr>Conflicto de Intereses o Conflicto Colectivo jurídico </vt:lpstr>
      <vt:lpstr>PROCEDIMIENTOS PARA LA SOLUCIÓN DE CONFLICTOS COLECTIVOS </vt:lpstr>
      <vt:lpstr>La importancia de la negociación colectiva en las relaciones laborales </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Alumno(a)</cp:lastModifiedBy>
  <cp:revision>33</cp:revision>
  <dcterms:created xsi:type="dcterms:W3CDTF">2012-08-07T16:35:15Z</dcterms:created>
  <dcterms:modified xsi:type="dcterms:W3CDTF">2016-08-19T15:21:31Z</dcterms:modified>
</cp:coreProperties>
</file>